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96" r:id="rId3"/>
    <p:sldId id="267" r:id="rId4"/>
    <p:sldId id="268" r:id="rId5"/>
    <p:sldId id="294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97" r:id="rId22"/>
    <p:sldId id="286" r:id="rId23"/>
    <p:sldId id="298" r:id="rId24"/>
    <p:sldId id="299" r:id="rId25"/>
    <p:sldId id="292" r:id="rId26"/>
  </p:sldIdLst>
  <p:sldSz cx="12192000" cy="6858000"/>
  <p:notesSz cx="6808788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87" cy="49848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297" y="0"/>
            <a:ext cx="2949887" cy="49848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ED4B96E-2567-44BC-93C7-6A935E03628D}" type="datetimeFigureOut">
              <a:rPr lang="en-GB" smtClean="0"/>
              <a:pPr/>
              <a:t>14/08/2017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61" y="4783536"/>
            <a:ext cx="5446068" cy="3912786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53"/>
            <a:ext cx="2949887" cy="49848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297" y="9440853"/>
            <a:ext cx="2949887" cy="49848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349DDACF-61CD-4CA9-9E59-D214BEDB0C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0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1BC82E-8796-441A-BD93-80B825FA6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95B0CC-B9BE-4986-B1EB-166746F85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DC65F0-68E8-49D8-9C8E-4489527A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B36-2243-4FD0-9C9F-EB87BFCB8AB5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092C90-72B7-4827-B0D0-0B77B148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F3B78B-F312-4E14-B237-69DC492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507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9FDD9-8816-4B4E-9DD8-D632CF7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82E988-8D15-45F4-AB2A-688F5A27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42488-DEE5-42F1-B175-B1B456DD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DEC6-5195-46D1-82D5-7E9F7A994648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E31E9A-4427-4A46-AC66-29937D3A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D9F094-9728-4DDB-82F8-3AB73D3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91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7166A5-6512-4F8D-BE57-04B025C2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CF76D4-CFF1-4FD0-88CB-DE294F9A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4D3BA2-65C2-4147-BE06-DB2D3992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3A9B-EF39-4DD7-9D96-4F498F1E8F8A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7D966-4964-4428-910E-5D48F373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67711-D4B1-4196-B60F-C52FD210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00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01738-C841-4CD9-8833-7F3BF7CE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DD445-30AF-4B85-B1DB-C063F3084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955E3-E951-49C8-9D53-9A5698ED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235E-BBEB-4E63-953E-EFABFA39C564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FC91AA-53B4-4540-AB82-49F6610C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8DA9B2-BE62-4B60-BCED-847B5A63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261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77FF9-D39F-4648-8E01-F89C17D5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640149-1A20-4491-B101-9C1613F0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1AE57D-04F4-425B-87F5-1FC34323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898E-EE33-4C15-BC69-169F18201AC5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006461-E9E7-476A-B043-B895332E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C2422-A240-45A8-AF89-F4A2FB16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26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284EB1-A560-4170-801C-15112F3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53C7DA-2256-404E-9A9A-0C992A39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009589-5FF8-4AA7-8FDF-B68EF451A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7D4E61-C7F9-4AA8-B0CA-71A707A5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18C4-45F7-40FC-B38D-083E38C98E0D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0BC432-A5AD-48C4-9B07-AB8B3AD4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77BD9F-3D1D-4B2E-A57F-01A584C4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952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80E96-C38C-4570-92DB-4EF18EE3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E5702-BAD9-41A2-B662-47F73A91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FF33B1-39DB-4BF1-9BDA-58BAB924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F2D3933-F375-4B68-A69A-5D1D77462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8256AC5-1D1B-4696-808E-B8D5569E0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002793-C1C4-47E8-AE62-605DC3C4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73AE-D536-4BFE-A8BC-9166AC7ED0F6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C53C44-231F-487B-869A-DE244C61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75E2C7-4F80-4F17-BAB0-C713CB7E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0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DC09FA-6BFE-4B9F-9C87-0496808B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9D4F4C-B13A-4A38-A663-87EECDE0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6BF1-0209-46CE-83D9-C7AA2B8959FC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B43343-0A06-4378-98CD-8E79C98B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D136D5-7620-4DDA-8770-C583EA63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615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69A4735-49DC-4894-A0B0-CF0BDC1D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04BF-58D0-4503-A97B-FA808AEA7A6B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90A8EF-85B1-47C6-849A-29CB5458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83E3FE-510E-43D0-8DAF-D48B0900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81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F410B-F2D3-48DE-B3DF-8C9E6E2D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279B2-1974-4B07-AD56-47826AAA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E413C2-5085-474B-994C-2C4FBF772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B4AE95-3319-4BCD-A8E4-6988ABB5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1D11-95FD-4EF7-818C-C53C7F680A5A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C2A2BE-AEA9-433D-BBD6-37FBD3C2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3DC47-ACAC-453E-84B5-EAC2A86D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00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75D08B-1876-490C-B4AC-CA0DBC70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D09A69-CC44-4A0E-97F8-AA493D5A7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5B6617-7FFF-4C12-880C-986A2ABA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74C871-65A3-43EF-AFD9-71BFDFC8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E28D-1674-4D0F-A69A-928CDE658181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C7FDF0-CED2-48DC-8A2E-3D7B7242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000684-FA67-4690-9C28-7F8BEC7A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076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862A26-515E-4B95-81BF-54A33612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17E59-577F-40B5-95B4-E107C1C7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63147-6FD9-46C9-959A-9D353D98A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BDB2-0D79-40FC-BD48-01859873DFEC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DDB581-1F2F-492E-9DDA-C7897F181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BCE1CB-E196-4CE9-B803-677A3854A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4077-925E-4D08-BBB1-CA74CB88D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95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A2428B-A2F8-4BFB-93BC-2706F9D8D725}"/>
              </a:ext>
            </a:extLst>
          </p:cNvPr>
          <p:cNvSpPr/>
          <p:nvPr/>
        </p:nvSpPr>
        <p:spPr>
          <a:xfrm>
            <a:off x="1183431" y="416629"/>
            <a:ext cx="9662759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Hydrology Project</a:t>
            </a:r>
          </a:p>
          <a:p>
            <a:pPr algn="ctr"/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Karnataka Surface Water</a:t>
            </a:r>
          </a:p>
          <a:p>
            <a:pPr algn="ctr"/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Chief Engineer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Resources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organization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Government of </a:t>
            </a: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Karnataka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39727" y="470780"/>
          <a:ext cx="10515600" cy="585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90"/>
                <a:gridCol w="1871003"/>
                <a:gridCol w="2522807"/>
                <a:gridCol w="1500553"/>
                <a:gridCol w="2004647"/>
                <a:gridCol w="1752600"/>
              </a:tblGrid>
              <a:tr h="67392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Sl.no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Item code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Amount in lakhs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Status</a:t>
                      </a:r>
                      <a:endParaRPr lang="en-IN" sz="2000" dirty="0"/>
                    </a:p>
                  </a:txBody>
                  <a:tcPr/>
                </a:tc>
              </a:tr>
              <a:tr h="83521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A1.3.02.01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Bridge Outfits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1.827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 anchor="ctr"/>
                </a:tc>
              </a:tr>
              <a:tr h="65392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A1.7.01.01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 Rain Gauges(manual)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3.215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Orders placed.</a:t>
                      </a:r>
                    </a:p>
                    <a:p>
                      <a:pPr algn="ctr"/>
                      <a:r>
                        <a:rPr lang="en-IN" sz="2000" dirty="0" smtClean="0"/>
                        <a:t>Waiting for IMD certification</a:t>
                      </a:r>
                      <a:endParaRPr lang="en-IN" sz="2000" dirty="0"/>
                    </a:p>
                  </a:txBody>
                  <a:tcPr anchor="ctr"/>
                </a:tc>
              </a:tr>
              <a:tr h="88603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8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A1.7.02.01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SRRG /Autographic raingauge (with chart)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3.927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  <a:endParaRPr lang="en-IN" sz="2000" dirty="0"/>
                    </a:p>
                  </a:txBody>
                  <a:tcPr anchor="ctr"/>
                </a:tc>
              </a:tr>
              <a:tr h="84406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9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A1.7.03.01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FCS (manual)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6.592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Orders placed.</a:t>
                      </a:r>
                    </a:p>
                    <a:p>
                      <a:pPr algn="ctr"/>
                      <a:r>
                        <a:rPr lang="en-IN" sz="2000" dirty="0" smtClean="0"/>
                        <a:t>Waiting for IMD certification</a:t>
                      </a:r>
                      <a:endParaRPr lang="en-IN" sz="2000" dirty="0"/>
                    </a:p>
                  </a:txBody>
                  <a:tcPr anchor="ctr"/>
                </a:tc>
              </a:tr>
              <a:tr h="83521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A1.9.04.01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AMC for existing RTDAS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05244"/>
          </a:xfrm>
        </p:spPr>
        <p:txBody>
          <a:bodyPr>
            <a:normAutofit/>
          </a:bodyPr>
          <a:lstStyle/>
          <a:p>
            <a:pPr algn="ctr"/>
            <a:r>
              <a:rPr lang="en-IN" sz="4100" b="1" dirty="0" smtClean="0"/>
              <a:t>Major Procurement item in AWP 2017-18</a:t>
            </a:r>
            <a:endParaRPr lang="en-IN" sz="41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364563"/>
          <a:ext cx="10515600" cy="454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85"/>
                <a:gridCol w="1308295"/>
                <a:gridCol w="5641145"/>
                <a:gridCol w="1195753"/>
                <a:gridCol w="1590822"/>
              </a:tblGrid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Sl.no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 code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 in </a:t>
                      </a:r>
                      <a:r>
                        <a:rPr lang="en-US" sz="2000" dirty="0" err="1" smtClean="0"/>
                        <a:t>lakhs</a:t>
                      </a:r>
                      <a:endParaRPr lang="en-IN" sz="2000" dirty="0"/>
                    </a:p>
                  </a:txBody>
                  <a:tcPr/>
                </a:tc>
              </a:tr>
              <a:tr h="532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RTDAS-AWS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</a:tr>
              <a:tr h="579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RTDAS-TRG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475.5</a:t>
                      </a:r>
                    </a:p>
                  </a:txBody>
                  <a:tcPr marL="7620" marR="7620" marT="7620" marB="0" anchor="ctr"/>
                </a:tc>
              </a:tr>
              <a:tr h="837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 for procurement of 05 non contact flow meters &amp; 05 non contact water level sensors(AWLR) is proposed in Mahadayi basin.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</a:tr>
              <a:tr h="837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A3.2.01.02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Upgrading state Data centre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5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A3.2.03.01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Upgrading Divisional /Sub Divisional data processing centres.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60</a:t>
                      </a:r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266092"/>
          <a:ext cx="10515600" cy="499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97"/>
                <a:gridCol w="1491175"/>
                <a:gridCol w="3869788"/>
                <a:gridCol w="2103120"/>
                <a:gridCol w="2103120"/>
              </a:tblGrid>
              <a:tr h="12157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Sl.no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 code</a:t>
                      </a:r>
                      <a:endParaRPr lang="en-IN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 in </a:t>
                      </a:r>
                      <a:r>
                        <a:rPr lang="en-US" sz="2000" dirty="0" err="1" smtClean="0"/>
                        <a:t>lakhs</a:t>
                      </a:r>
                      <a:endParaRPr lang="en-IN" sz="2000" dirty="0"/>
                    </a:p>
                  </a:txBody>
                  <a:tcPr/>
                </a:tc>
              </a:tr>
              <a:tr h="1200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A3.3.01.01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 State/basin informatic Centre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IN" sz="2000" dirty="0"/>
                    </a:p>
                  </a:txBody>
                  <a:tcPr anchor="ctr"/>
                </a:tc>
              </a:tr>
              <a:tr h="14449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A3.3.03.01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 Divisional/sub divisional data centres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 anchor="ctr"/>
                </a:tc>
              </a:tr>
              <a:tr h="11378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C2.3.01</a:t>
                      </a:r>
                    </a:p>
                    <a:p>
                      <a:pPr marL="0" algn="ctr" defTabSz="914400" rtl="0" eaLnBrk="1" fontAlgn="b" latinLnBrk="0" hangingPunct="1"/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46.6</a:t>
                      </a:r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5997" y="196312"/>
            <a:ext cx="10515600" cy="943171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Physical Progress</a:t>
            </a:r>
            <a:endParaRPr lang="en-IN" sz="42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51692" y="1083211"/>
          <a:ext cx="11549575" cy="519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37"/>
                <a:gridCol w="1529643"/>
                <a:gridCol w="4326263"/>
                <a:gridCol w="1251526"/>
                <a:gridCol w="3616806"/>
              </a:tblGrid>
              <a:tr h="9188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Sl. 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 code</a:t>
                      </a:r>
                      <a:endParaRPr lang="en-IN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Progress</a:t>
                      </a:r>
                      <a:endParaRPr lang="en-IN" sz="2000" dirty="0"/>
                    </a:p>
                  </a:txBody>
                  <a:tcPr/>
                </a:tc>
              </a:tr>
              <a:tr h="121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RTDAS-AWS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List of proposed AWS submitted to CWC, Coimbatore for Joint signature.</a:t>
                      </a:r>
                      <a:endParaRPr lang="en-IN" sz="2000" dirty="0"/>
                    </a:p>
                  </a:txBody>
                  <a:tcPr anchor="ctr"/>
                </a:tc>
              </a:tr>
              <a:tr h="9188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RTDAS-TRG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-do-</a:t>
                      </a:r>
                      <a:endParaRPr lang="en-IN" sz="2000" dirty="0"/>
                    </a:p>
                  </a:txBody>
                  <a:tcPr anchor="ctr"/>
                </a:tc>
              </a:tr>
              <a:tr h="11361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A1.1.01.03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RTDAS - Procurement of 05 non contact flow meters &amp; 05 non contact water level sensors(AWLR) is proposed in Mahadayi basin.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Estimate &amp; Preparation of Draft Bid Document in progress .</a:t>
                      </a:r>
                      <a:endParaRPr lang="en-IN" sz="2000" dirty="0"/>
                    </a:p>
                  </a:txBody>
                  <a:tcPr anchor="ctr"/>
                </a:tc>
              </a:tr>
              <a:tr h="9188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A3.2.01.02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Upgrading state Data centre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Quotations for civil works invited.</a:t>
                      </a:r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760413"/>
          <a:ext cx="10515600" cy="549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85"/>
                <a:gridCol w="1569035"/>
                <a:gridCol w="4451937"/>
                <a:gridCol w="1266092"/>
                <a:gridCol w="2448951"/>
              </a:tblGrid>
              <a:tr h="11224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Sl. 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 code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Progress</a:t>
                      </a:r>
                      <a:endParaRPr lang="en-IN" sz="2000" dirty="0"/>
                    </a:p>
                  </a:txBody>
                  <a:tcPr/>
                </a:tc>
              </a:tr>
              <a:tr h="9447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A3.2.03.01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Upgrading Divisional /Sub Divisional data processing centres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L.S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Estimates are under preparation</a:t>
                      </a:r>
                    </a:p>
                    <a:p>
                      <a:endParaRPr lang="en-IN" sz="2000" dirty="0"/>
                    </a:p>
                  </a:txBody>
                  <a:tcPr anchor="ctr"/>
                </a:tc>
              </a:tr>
              <a:tr h="11224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A3.3.01.01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 State/basin informatic Centre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be taken up after completion of civil works.</a:t>
                      </a:r>
                      <a:endParaRPr lang="en-IN" sz="2000" dirty="0"/>
                    </a:p>
                  </a:txBody>
                  <a:tcPr anchor="ctr"/>
                </a:tc>
              </a:tr>
              <a:tr h="11224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A3.3.03.01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Furnishing Divisional/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Subdivisional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centres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L.S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be taken up after completion of civil works.</a:t>
                      </a:r>
                      <a:endParaRPr lang="en-IN" sz="2000" dirty="0"/>
                    </a:p>
                  </a:txBody>
                  <a:tcPr anchor="ctr"/>
                </a:tc>
              </a:tr>
              <a:tr h="11224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C2.3.01/02/03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Purpose Driven Studies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4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 Process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Status of Bid Document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500809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Bid document of AWS has  been prepared but the list of stations has to be finalized by CWC.</a:t>
            </a:r>
          </a:p>
          <a:p>
            <a:pPr>
              <a:buNone/>
            </a:pPr>
            <a:endParaRPr lang="en-US" sz="3200" dirty="0" smtClean="0"/>
          </a:p>
          <a:p>
            <a:pPr algn="just"/>
            <a:r>
              <a:rPr lang="en-US" sz="3200" dirty="0" smtClean="0"/>
              <a:t>Bid document of TRG has  been prepared but the list of stations has to be finalized by CWC.</a:t>
            </a:r>
          </a:p>
          <a:p>
            <a:pPr>
              <a:buNone/>
            </a:pPr>
            <a:endParaRPr lang="en-US" sz="3200" dirty="0" smtClean="0"/>
          </a:p>
          <a:p>
            <a:pPr algn="just"/>
            <a:r>
              <a:rPr lang="en-US" sz="3200" dirty="0" smtClean="0"/>
              <a:t>Bid document for RTDAS of 05 Non contact water level sensors &amp; 05 Non contact velocity/flow sensors in </a:t>
            </a:r>
            <a:r>
              <a:rPr lang="en-US" sz="3200" dirty="0" err="1" smtClean="0"/>
              <a:t>Mahadayi</a:t>
            </a:r>
            <a:r>
              <a:rPr lang="en-US" sz="3200" dirty="0" smtClean="0"/>
              <a:t> basin is being revised as per model Bid document sent by MOWR.</a:t>
            </a:r>
            <a:endParaRPr lang="en-IN" sz="3200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942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Purpose Driven Studies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90843" y="1083212"/>
            <a:ext cx="11099409" cy="5093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 PDS have been prepared in association with NIH, Belgaum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200" dirty="0" smtClean="0"/>
              <a:t>Assessment of water resources in ungauged catchments of west flowing rivers of Karnataka.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200" dirty="0" smtClean="0"/>
              <a:t>Developing a climate change adaptation frame work for water resources management for river basin in different agro climatic regions of Karnataka.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200" dirty="0" smtClean="0"/>
              <a:t>PDS for surface water quality modeling of selected northern Karnataka rivers.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200" dirty="0" smtClean="0"/>
              <a:t>PDS for bathymetric studies of reservoir sedimentation in four reservoir of Karnataka.</a:t>
            </a:r>
          </a:p>
          <a:p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25083"/>
            <a:ext cx="10515600" cy="984739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Status of PDS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/>
          <a:lstStyle/>
          <a:p>
            <a:pPr algn="just"/>
            <a:r>
              <a:rPr lang="en-US" sz="3200" dirty="0" smtClean="0"/>
              <a:t>Proposals have been received from NIH, Belgaum and placed before SLSC, Government of Karnataka </a:t>
            </a:r>
            <a:r>
              <a:rPr lang="en-IN" sz="3200" dirty="0" smtClean="0"/>
              <a:t>for approval.</a:t>
            </a:r>
          </a:p>
          <a:p>
            <a:pPr algn="just"/>
            <a:r>
              <a:rPr lang="en-IN" sz="3200" dirty="0" smtClean="0"/>
              <a:t>Two of these proposals have also been submitted to NIH for getting approval from PDS committee.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200" b="1" dirty="0" smtClean="0"/>
              <a:t>Status of Data Entry in E-SWIS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smtClean="0"/>
              <a:t>Training to the engineers working in DDPC’s has to be conducted.</a:t>
            </a:r>
          </a:p>
          <a:p>
            <a:pPr algn="just"/>
            <a:r>
              <a:rPr lang="en-US" sz="3200" dirty="0" smtClean="0"/>
              <a:t>After the staff  are trained , the data will be entered in          E-SWIS.</a:t>
            </a:r>
          </a:p>
          <a:p>
            <a:pPr algn="just"/>
            <a:r>
              <a:rPr lang="en-US" sz="3200" dirty="0" smtClean="0"/>
              <a:t>At present the Data are being entered in SWDES.</a:t>
            </a:r>
            <a:endParaRPr lang="en-IN" sz="32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200" b="1" dirty="0" smtClean="0"/>
              <a:t>Status of Hydromet Station- SW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smtClean="0"/>
              <a:t>The proposed list of AWS and TRG(excluding duplication with existing IMD &amp;CWC stations) is submitted to CE, CWC, Coimbatore for Joint Signature on 19-07-2017.</a:t>
            </a:r>
            <a:endParaRPr lang="en-IN" sz="36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D1EDC1-0075-47F3-B35D-6B650B43C9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131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200" b="1" dirty="0" smtClean="0"/>
              <a:t>SPMU Creation</a:t>
            </a:r>
            <a:endParaRPr lang="en-IN" sz="4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94234"/>
            <a:ext cx="10515600" cy="4782729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Government of Karnataka has constituted SPMU for implementation of Surface Water  component of NHP vide G.O. No. WRD /40/  NMS/ 2015(P1), Bangalore,Dated:02-03-2017.</a:t>
            </a:r>
          </a:p>
          <a:p>
            <a:pPr algn="just">
              <a:buNone/>
            </a:pPr>
            <a:endParaRPr lang="en-US" sz="3600" dirty="0" smtClean="0"/>
          </a:p>
          <a:p>
            <a:pPr algn="just"/>
            <a:r>
              <a:rPr lang="en-US" sz="3600" dirty="0" smtClean="0"/>
              <a:t>Government has also constituted State Level Steering Committee for monitoring the implementation of NHP vide </a:t>
            </a:r>
            <a:r>
              <a:rPr lang="en-US" sz="3600" dirty="0" err="1" smtClean="0"/>
              <a:t>G.O.No.WRD</a:t>
            </a:r>
            <a:r>
              <a:rPr lang="en-US" sz="3600" dirty="0" smtClean="0"/>
              <a:t>/33/NMS/2017,Dt:24-04-2017</a:t>
            </a:r>
            <a:endParaRPr lang="en-IN" sz="3600" dirty="0" smtClean="0"/>
          </a:p>
          <a:p>
            <a:pPr algn="just"/>
            <a:endParaRPr lang="en-IN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F92AF72-3995-42F8-BF78-7632527D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76F7-968B-406F-BE23-AA98A32358A0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24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06769" y="351692"/>
            <a:ext cx="9481626" cy="815926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Status of State Karnataka WRIS</a:t>
            </a:r>
            <a:endParaRPr lang="en-IN" sz="4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6437" y="1350498"/>
            <a:ext cx="11043138" cy="4895557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Software Requirement Specification document V1 &amp; V2is ready, Final will be ready in 2 weeks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Integration with GWDES &amp; SWDES completed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Discussion Forum is completed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 Management platform is completed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Dashboard is under discussion/preparation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Workshops &amp; Trainings will be carried on KWRIS once testing is completed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KWRIS will be ready by October 2017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57167A-BB43-4F89-AC5F-5238C9B52761}"/>
              </a:ext>
            </a:extLst>
          </p:cNvPr>
          <p:cNvSpPr/>
          <p:nvPr/>
        </p:nvSpPr>
        <p:spPr>
          <a:xfrm>
            <a:off x="13993" y="88668"/>
            <a:ext cx="12164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Karnataka Water Resources Information System (KWRIS)</a:t>
            </a:r>
          </a:p>
        </p:txBody>
      </p:sp>
      <p:pic>
        <p:nvPicPr>
          <p:cNvPr id="6" name="Picture 5" descr="https://lh3.googleusercontent.com/-UX9PbY5-JDs/WYQzYW7Ca2I/AAAAAAAABzs/YDNZKgozEvgSaTUkPNLVYT4E2WVlr1WhwCL0BGAYYCw/h768/2017-08-04.png">
            <a:extLst>
              <a:ext uri="{FF2B5EF4-FFF2-40B4-BE49-F238E27FC236}">
                <a16:creationId xmlns="" xmlns:a16="http://schemas.microsoft.com/office/drawing/2014/main" id="{E738EBA6-ECE6-4020-B491-A7BBAEA69AFD}"/>
              </a:ext>
            </a:extLst>
          </p:cNvPr>
          <p:cNvPicPr/>
          <p:nvPr/>
        </p:nvPicPr>
        <p:blipFill>
          <a:blip r:embed="rId2" cstate="print"/>
          <a:srcRect t="8483" b="5141"/>
          <a:stretch>
            <a:fillRect/>
          </a:stretch>
        </p:blipFill>
        <p:spPr bwMode="auto">
          <a:xfrm>
            <a:off x="287953" y="814660"/>
            <a:ext cx="11613444" cy="58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71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100" b="1" dirty="0" smtClean="0"/>
              <a:t>Status of Public Finance Management System(PFMS)</a:t>
            </a:r>
            <a:endParaRPr lang="en-IN" sz="41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Training in PFMS to accounts staff has to conducted before its implementation.</a:t>
            </a:r>
            <a:endParaRPr lang="en-IN" sz="3600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7540" y="146358"/>
            <a:ext cx="960000" cy="72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B306-7643-4389-83DD-18AA7B05283F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A678-B519-49BB-8459-133E9E69C45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7B2CE3-5270-42DF-B52F-6F895F87C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86" t="18421" r="16996" b="14036"/>
          <a:stretch/>
        </p:blipFill>
        <p:spPr>
          <a:xfrm>
            <a:off x="12032" y="-9578"/>
            <a:ext cx="704805" cy="108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80F773-6C68-464B-80E7-0E230DE1E2AC}"/>
              </a:ext>
            </a:extLst>
          </p:cNvPr>
          <p:cNvSpPr/>
          <p:nvPr/>
        </p:nvSpPr>
        <p:spPr>
          <a:xfrm>
            <a:off x="465959" y="1209822"/>
            <a:ext cx="109885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ACIWRM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started setting up the </a:t>
            </a: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Model for Tungabhadra &amp; </a:t>
            </a:r>
            <a:r>
              <a:rPr lang="en-A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Vedavathy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(K8 &amp; K9) river basins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Trained 6 engineers of WRD with </a:t>
            </a:r>
            <a:r>
              <a:rPr lang="en-A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eWater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in Australia; another 6 engineers training started and will be trained during Sept. in Australia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River basin profile prepared for Tungabhadra &amp; </a:t>
            </a:r>
            <a:r>
              <a:rPr lang="en-A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Vedavathy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(K8 &amp; K9) river basins; River basin plan being prepared with IWRM principles</a:t>
            </a:r>
            <a:endParaRPr lang="en-A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ACIWRM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will identify </a:t>
            </a: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test different </a:t>
            </a: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water management scenarios in K8 &amp; K9 Sub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basins using Source model</a:t>
            </a:r>
            <a:endParaRPr lang="en-A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ACIWRM </a:t>
            </a: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will develop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IWRM plans incl. Source </a:t>
            </a:r>
            <a:r>
              <a:rPr lang="en-A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models for 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K2, K3, K4 &amp; K6 sub-basins of  Krishna basin 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</a:t>
            </a:r>
            <a:r>
              <a:rPr lang="en-A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completed for K8 basin; other basins is under progress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A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IWRM training completed for 84 engineers of WRD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FED437E-2EBD-4AF4-80DE-B15875D89531}"/>
              </a:ext>
            </a:extLst>
          </p:cNvPr>
          <p:cNvSpPr/>
          <p:nvPr/>
        </p:nvSpPr>
        <p:spPr>
          <a:xfrm>
            <a:off x="970672" y="343138"/>
            <a:ext cx="10072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IWRM PLAN FOR KRISHNA BASIN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66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v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2000" y="203330"/>
            <a:ext cx="960000" cy="72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4739" y="852066"/>
            <a:ext cx="10058400" cy="1033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Source model </a:t>
            </a:r>
            <a:r>
              <a:rPr lang="en-A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</a:t>
            </a:r>
            <a:r>
              <a:rPr lang="en-A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Tungabhadra River Basin </a:t>
            </a:r>
            <a:endParaRPr lang="en-AU" sz="2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development of the </a:t>
            </a:r>
            <a:r>
              <a:rPr lang="en-A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IWRM plans</a:t>
            </a:r>
            <a:endParaRPr lang="en-AU" sz="2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804" y="1987904"/>
            <a:ext cx="5057142" cy="4616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0476-6B5F-42B2-8529-E46BC1C0EACC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A678-B519-49BB-8459-133E9E69C45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622" y="1949774"/>
            <a:ext cx="3651370" cy="4711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248447-0B17-4BD7-8AE8-C4DC22EA2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6" t="18421" r="16996" b="14036"/>
          <a:stretch/>
        </p:blipFill>
        <p:spPr>
          <a:xfrm>
            <a:off x="12032" y="14486"/>
            <a:ext cx="704805" cy="10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8DC9DC-535A-46A1-A3CB-548B09E63869}"/>
              </a:ext>
            </a:extLst>
          </p:cNvPr>
          <p:cNvSpPr/>
          <p:nvPr/>
        </p:nvSpPr>
        <p:spPr>
          <a:xfrm>
            <a:off x="956604" y="267286"/>
            <a:ext cx="10044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BASIN MODELING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387862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D1EDC1-0075-47F3-B35D-6B650B43C9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13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E03D2-375A-4C76-BCF7-0EFD934B8B19}"/>
              </a:ext>
            </a:extLst>
          </p:cNvPr>
          <p:cNvSpPr/>
          <p:nvPr/>
        </p:nvSpPr>
        <p:spPr>
          <a:xfrm>
            <a:off x="4327665" y="2967335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F92AF72-3995-42F8-BF78-7632527D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76F7-968B-406F-BE23-AA98A32358A0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24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6063176"/>
          </a:xfrm>
        </p:spPr>
        <p:txBody>
          <a:bodyPr/>
          <a:lstStyle/>
          <a:p>
            <a:pPr algn="ctr"/>
            <a:r>
              <a:rPr lang="en-US" sz="4000" b="1" dirty="0" smtClean="0"/>
              <a:t>Key personnel in Implementation of NHP in Karnataka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115973" y="1969477"/>
            <a:ext cx="2590800" cy="8745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u="sng" dirty="0" smtClean="0">
                <a:solidFill>
                  <a:schemeClr val="tx1"/>
                </a:solidFill>
              </a:rPr>
              <a:t>Project Co-ordinator  </a:t>
            </a:r>
            <a:r>
              <a:rPr lang="en-IN" sz="2000" dirty="0" smtClean="0">
                <a:solidFill>
                  <a:schemeClr val="tx1"/>
                </a:solidFill>
              </a:rPr>
              <a:t>Principal Secretary, WRD</a:t>
            </a:r>
            <a:endParaRPr lang="en-IN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4206240" y="3573193"/>
            <a:ext cx="2514600" cy="6893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u="sng" dirty="0" smtClean="0">
                <a:solidFill>
                  <a:schemeClr val="tx1"/>
                </a:solidFill>
              </a:rPr>
              <a:t>Nodal Officer</a:t>
            </a:r>
            <a:r>
              <a:rPr lang="en-IN" sz="2000" dirty="0" smtClean="0">
                <a:solidFill>
                  <a:schemeClr val="tx1"/>
                </a:solidFill>
              </a:rPr>
              <a:t>: Chief Engineer, WRDO </a:t>
            </a:r>
            <a:endParaRPr lang="en-IN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4192172" y="5022166"/>
            <a:ext cx="2590800" cy="1111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u="sng" dirty="0" smtClean="0">
                <a:solidFill>
                  <a:schemeClr val="tx1"/>
                </a:solidFill>
              </a:rPr>
              <a:t>Project Director: </a:t>
            </a:r>
            <a:r>
              <a:rPr lang="en-IN" sz="2000" dirty="0" smtClean="0">
                <a:solidFill>
                  <a:schemeClr val="tx1"/>
                </a:solidFill>
              </a:rPr>
              <a:t>Superintending Engineer (Hydrology Unit) WRDO</a:t>
            </a:r>
            <a:endParaRPr lang="en-IN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884941" y="3437205"/>
            <a:ext cx="2514600" cy="6283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Training Co-ordinator: ACIWRM &amp; KERS</a:t>
            </a:r>
            <a:endParaRPr lang="en-IN" sz="2000" dirty="0"/>
          </a:p>
        </p:txBody>
      </p:sp>
      <p:sp>
        <p:nvSpPr>
          <p:cNvPr id="40" name="Down Arrow 39"/>
          <p:cNvSpPr/>
          <p:nvPr/>
        </p:nvSpPr>
        <p:spPr>
          <a:xfrm>
            <a:off x="5416063" y="2869809"/>
            <a:ext cx="56270" cy="68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Down Arrow 40"/>
          <p:cNvSpPr/>
          <p:nvPr/>
        </p:nvSpPr>
        <p:spPr>
          <a:xfrm>
            <a:off x="5440681" y="4276578"/>
            <a:ext cx="45719" cy="745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Right Arrow 41"/>
          <p:cNvSpPr/>
          <p:nvPr/>
        </p:nvSpPr>
        <p:spPr>
          <a:xfrm>
            <a:off x="6710289" y="2236763"/>
            <a:ext cx="1927274" cy="56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Down Arrow 42"/>
          <p:cNvSpPr/>
          <p:nvPr/>
        </p:nvSpPr>
        <p:spPr>
          <a:xfrm>
            <a:off x="8591843" y="2285999"/>
            <a:ext cx="45719" cy="1132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Right Arrow 43"/>
          <p:cNvSpPr/>
          <p:nvPr/>
        </p:nvSpPr>
        <p:spPr>
          <a:xfrm flipV="1">
            <a:off x="6710289" y="3643532"/>
            <a:ext cx="115355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-14068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4132" y="0"/>
            <a:ext cx="10528495" cy="1195755"/>
          </a:xfrm>
        </p:spPr>
        <p:txBody>
          <a:bodyPr>
            <a:normAutofit/>
          </a:bodyPr>
          <a:lstStyle/>
          <a:p>
            <a:pPr algn="ctr"/>
            <a:r>
              <a:rPr lang="en-IN" sz="4200" b="1" dirty="0" smtClean="0"/>
              <a:t>Details of SPMU</a:t>
            </a:r>
            <a:endParaRPr lang="en-IN" sz="42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023041"/>
          <a:ext cx="10317479" cy="524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05"/>
                <a:gridCol w="3221501"/>
                <a:gridCol w="3953022"/>
                <a:gridCol w="2546251"/>
              </a:tblGrid>
              <a:tr h="72489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 smtClean="0"/>
                        <a:t>Sl.No</a:t>
                      </a:r>
                      <a:r>
                        <a:rPr lang="en-IN" sz="2000" dirty="0" smtClean="0"/>
                        <a:t>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Staff strength in no's</a:t>
                      </a:r>
                      <a:endParaRPr lang="en-IN" sz="2000" dirty="0"/>
                    </a:p>
                  </a:txBody>
                  <a:tcPr/>
                </a:tc>
              </a:tr>
              <a:tr h="642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Nodal Officer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Chief Engineer,WRDO,Bengaluru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</a:tr>
              <a:tr h="6351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Director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Superintending Engineer,WRDO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</a:tr>
              <a:tr h="7127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Executive Engineer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EE, SPMU ,NHP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</a:t>
                      </a:r>
                    </a:p>
                  </a:txBody>
                  <a:tcPr/>
                </a:tc>
              </a:tr>
              <a:tr h="6739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Assistant Executive Engineer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AEE, SPMU ,NHP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</a:tr>
              <a:tr h="567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Assistant Engineer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AE, SPMU ,NHP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</a:tr>
              <a:tr h="567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Accounts</a:t>
                      </a:r>
                      <a:r>
                        <a:rPr lang="en-US" sz="2000" baseline="0" dirty="0" smtClean="0"/>
                        <a:t> Superintendent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AS, SPMU, NHP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</a:tr>
              <a:tr h="72489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All the above personnel are working in SPMU.</a:t>
                      </a:r>
                      <a:endParaRPr lang="en-IN" sz="2000" b="1" dirty="0" smtClean="0"/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-14068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4132" y="1"/>
            <a:ext cx="10528495" cy="745588"/>
          </a:xfrm>
        </p:spPr>
        <p:txBody>
          <a:bodyPr/>
          <a:lstStyle/>
          <a:p>
            <a:pPr algn="ctr"/>
            <a:r>
              <a:rPr lang="en-IN" b="1" dirty="0" smtClean="0"/>
              <a:t>Project Implementation Units</a:t>
            </a:r>
            <a:endParaRPr lang="en-IN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65209" y="643040"/>
          <a:ext cx="10239203" cy="60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78"/>
                <a:gridCol w="3043490"/>
                <a:gridCol w="2959725"/>
                <a:gridCol w="3643810"/>
              </a:tblGrid>
              <a:tr h="69573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 smtClean="0"/>
                        <a:t>Sl.No</a:t>
                      </a:r>
                      <a:r>
                        <a:rPr lang="en-IN" sz="2000" dirty="0" smtClean="0"/>
                        <a:t>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Staff involved</a:t>
                      </a:r>
                      <a:endParaRPr lang="en-IN" sz="2000" dirty="0"/>
                    </a:p>
                  </a:txBody>
                  <a:tcPr/>
                </a:tc>
              </a:tr>
              <a:tr h="6957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Monitoring Networks SW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WRDO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 Field circles, 4 Divisions and 15 Sub-Divisions</a:t>
                      </a:r>
                      <a:endParaRPr lang="en-IN" sz="2000" dirty="0"/>
                    </a:p>
                  </a:txBody>
                  <a:tcPr/>
                </a:tc>
              </a:tr>
              <a:tr h="69573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Monitoring Networks GW</a:t>
                      </a:r>
                      <a:endParaRPr lang="en-IN" sz="2000" dirty="0" smtClean="0"/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GW</a:t>
                      </a:r>
                      <a:r>
                        <a:rPr lang="en-IN" sz="2000" baseline="0" dirty="0" smtClean="0"/>
                        <a:t> Directorate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 smtClean="0"/>
                        <a:t>State GW Dept. under MI</a:t>
                      </a:r>
                      <a:endParaRPr lang="en-IN" sz="2000" dirty="0" smtClean="0"/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</a:tr>
              <a:tr h="548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SCADA Activities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Respective Nigams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Project Divisions</a:t>
                      </a:r>
                      <a:endParaRPr lang="en-IN" sz="2000" dirty="0"/>
                    </a:p>
                  </a:txBody>
                  <a:tcPr/>
                </a:tc>
              </a:tr>
              <a:tr h="6155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River Basin Modeling, </a:t>
                      </a:r>
                    </a:p>
                    <a:p>
                      <a:pPr algn="ctr"/>
                      <a:r>
                        <a:rPr lang="en-US" sz="2000" dirty="0" smtClean="0"/>
                        <a:t>River Basin Planning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ACIWRM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 IWRM</a:t>
                      </a:r>
                    </a:p>
                    <a:p>
                      <a:pPr algn="ctr"/>
                      <a:r>
                        <a:rPr lang="en-US" sz="2000" dirty="0" smtClean="0"/>
                        <a:t>6 </a:t>
                      </a:r>
                      <a:r>
                        <a:rPr lang="en-US" sz="2000" dirty="0" err="1" smtClean="0"/>
                        <a:t>nos</a:t>
                      </a:r>
                      <a:r>
                        <a:rPr lang="en-US" sz="2000" dirty="0" smtClean="0"/>
                        <a:t> AE’s, 1 AEE &amp; 2 Senior</a:t>
                      </a:r>
                      <a:r>
                        <a:rPr lang="en-US" sz="2000" baseline="0" dirty="0" smtClean="0"/>
                        <a:t> experts, 1 Intl. expert</a:t>
                      </a:r>
                      <a:endParaRPr lang="en-IN" sz="2000" dirty="0" smtClean="0"/>
                    </a:p>
                  </a:txBody>
                  <a:tcPr/>
                </a:tc>
              </a:tr>
              <a:tr h="6155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Purpose Driven Studies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KERS,</a:t>
                      </a:r>
                      <a:r>
                        <a:rPr lang="en-US" sz="2000" smtClean="0"/>
                        <a:t>AC -IWRM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Director</a:t>
                      </a:r>
                      <a:r>
                        <a:rPr lang="en-IN" sz="2000" baseline="0" dirty="0" smtClean="0"/>
                        <a:t> KERS/</a:t>
                      </a:r>
                      <a:r>
                        <a:rPr lang="en-US" sz="2000" dirty="0" smtClean="0"/>
                        <a:t>AC IWRM</a:t>
                      </a:r>
                      <a:endParaRPr lang="en-IN" sz="2000" dirty="0" smtClean="0"/>
                    </a:p>
                  </a:txBody>
                  <a:tcPr/>
                </a:tc>
              </a:tr>
              <a:tr h="5820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Data Digitization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WRDO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Geomatics centre</a:t>
                      </a:r>
                      <a:endParaRPr lang="en-IN" sz="2000" dirty="0"/>
                    </a:p>
                  </a:txBody>
                  <a:tcPr/>
                </a:tc>
              </a:tr>
              <a:tr h="4899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Trainings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ACIWRM and KERS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ACIWRM</a:t>
                      </a:r>
                      <a:r>
                        <a:rPr lang="en-IN" sz="2000" baseline="0" dirty="0" smtClean="0"/>
                        <a:t> and Principal, ESC</a:t>
                      </a:r>
                      <a:endParaRPr lang="en-IN" sz="2000" dirty="0"/>
                    </a:p>
                  </a:txBody>
                  <a:tcPr/>
                </a:tc>
              </a:tr>
              <a:tr h="6957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Accounts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AS, SPMU, NHP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Accounts sections of NHP, ACIWRM and divisions of WRDO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6846" y="224448"/>
            <a:ext cx="10515600" cy="1325563"/>
          </a:xfrm>
        </p:spPr>
        <p:txBody>
          <a:bodyPr/>
          <a:lstStyle/>
          <a:p>
            <a:pPr algn="ctr"/>
            <a:r>
              <a:rPr lang="en-IN" sz="4200" b="1" dirty="0" smtClean="0"/>
              <a:t>Funds received &amp; Financial Progre</a:t>
            </a:r>
            <a:r>
              <a:rPr lang="en-IN" b="1" dirty="0" smtClean="0"/>
              <a:t>ss</a:t>
            </a:r>
            <a:endParaRPr lang="en-IN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44969" y="1769354"/>
          <a:ext cx="7869703" cy="15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88"/>
                <a:gridCol w="2250831"/>
                <a:gridCol w="47970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Sl.no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Financial Year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Funds received in lakhs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2016-17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204.36</a:t>
                      </a:r>
                      <a:endParaRPr lang="en-IN" sz="2400" dirty="0"/>
                    </a:p>
                  </a:txBody>
                  <a:tcPr/>
                </a:tc>
              </a:tr>
              <a:tr h="64560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2017-18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450.00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57085" y="4053706"/>
          <a:ext cx="7913858" cy="206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40"/>
                <a:gridCol w="2644726"/>
                <a:gridCol w="4445392"/>
              </a:tblGrid>
              <a:tr h="515078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Sl.no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Financial Year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Financial Progress in lakhs</a:t>
                      </a:r>
                      <a:endParaRPr lang="en-IN" sz="2400" dirty="0"/>
                    </a:p>
                  </a:txBody>
                  <a:tcPr/>
                </a:tc>
              </a:tr>
              <a:tr h="515078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2016-17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11.05</a:t>
                      </a:r>
                      <a:endParaRPr lang="en-IN" sz="2400" dirty="0"/>
                    </a:p>
                  </a:txBody>
                  <a:tcPr/>
                </a:tc>
              </a:tr>
              <a:tr h="515078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2017-18 (1</a:t>
                      </a:r>
                      <a:r>
                        <a:rPr lang="en-IN" sz="2400" baseline="30000" dirty="0" smtClean="0"/>
                        <a:t>st</a:t>
                      </a:r>
                      <a:r>
                        <a:rPr lang="en-IN" sz="2400" dirty="0" smtClean="0"/>
                        <a:t> Qtr)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26.86</a:t>
                      </a:r>
                      <a:endParaRPr lang="en-IN" sz="2400" dirty="0"/>
                    </a:p>
                  </a:txBody>
                  <a:tcPr/>
                </a:tc>
              </a:tr>
              <a:tr h="515078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Cumulative to</a:t>
                      </a:r>
                      <a:r>
                        <a:rPr lang="en-IN" sz="2400" baseline="0" dirty="0" smtClean="0"/>
                        <a:t> date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37.91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1451" y="416461"/>
            <a:ext cx="10515600" cy="745588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          Major Procurement Items in PIP              …..</a:t>
            </a:r>
            <a:r>
              <a:rPr lang="en-IN" sz="3100" b="1" dirty="0" smtClean="0"/>
              <a:t>1</a:t>
            </a:r>
            <a:r>
              <a:rPr lang="en-IN" sz="2800" b="1" dirty="0" smtClean="0"/>
              <a:t>/2</a:t>
            </a:r>
            <a:endParaRPr lang="en-IN" sz="28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15490" y="1330859"/>
          <a:ext cx="10515600" cy="498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46"/>
                <a:gridCol w="1237957"/>
                <a:gridCol w="6358597"/>
                <a:gridCol w="2209800"/>
              </a:tblGrid>
              <a:tr h="7196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Sl. 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 code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 in </a:t>
                      </a:r>
                      <a:r>
                        <a:rPr lang="en-US" sz="2000" dirty="0" err="1" smtClean="0"/>
                        <a:t>lakhs</a:t>
                      </a:r>
                      <a:endParaRPr lang="en-IN" sz="2000" dirty="0"/>
                    </a:p>
                  </a:txBody>
                  <a:tcPr/>
                </a:tc>
              </a:tr>
              <a:tr h="7196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A1.1.01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Real Time Data Acquisition System (RTDAS) for Surface Water: AWS, TRG ,AWLR ,ADCP, Flow/Velocity</a:t>
                      </a:r>
                      <a:r>
                        <a:rPr lang="en-IN" sz="2000" baseline="0" dirty="0" smtClean="0"/>
                        <a:t> sensors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2335.5</a:t>
                      </a:r>
                      <a:endParaRPr lang="en-IN" sz="2000" dirty="0"/>
                    </a:p>
                  </a:txBody>
                  <a:tcPr/>
                </a:tc>
              </a:tr>
              <a:tr h="7094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A2.1.01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SCADA for Barrages in Krishna and Cauvery basins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  <a:endParaRPr lang="en-IN" sz="2000" dirty="0"/>
                    </a:p>
                  </a:txBody>
                  <a:tcPr/>
                </a:tc>
              </a:tr>
              <a:tr h="7094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A2.2.01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Canal SCADA in Krishna basin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IN" sz="2000" dirty="0"/>
                    </a:p>
                  </a:txBody>
                  <a:tcPr/>
                </a:tc>
              </a:tr>
              <a:tr h="7094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Upgrading state Data centre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</a:t>
                      </a:r>
                      <a:endParaRPr lang="en-IN" sz="2000" dirty="0"/>
                    </a:p>
                  </a:txBody>
                  <a:tcPr/>
                </a:tc>
              </a:tr>
              <a:tr h="7094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A3.2.02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Upgrading KERS training centre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IN" sz="2000" dirty="0"/>
                    </a:p>
                  </a:txBody>
                  <a:tcPr/>
                </a:tc>
              </a:tr>
              <a:tr h="7094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A3.3.01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Furnishing State/basin informatics Centre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0" y="6492875"/>
            <a:ext cx="2743200" cy="365125"/>
          </a:xfrm>
        </p:spPr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13540" y="1117505"/>
          <a:ext cx="10515600" cy="525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55"/>
                <a:gridCol w="1519311"/>
                <a:gridCol w="6091311"/>
                <a:gridCol w="2069123"/>
              </a:tblGrid>
              <a:tr h="7255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Sl. 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 code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 in </a:t>
                      </a:r>
                      <a:r>
                        <a:rPr lang="en-US" sz="2000" dirty="0" err="1" smtClean="0"/>
                        <a:t>lakhs</a:t>
                      </a:r>
                      <a:endParaRPr lang="en-IN" sz="2000" dirty="0"/>
                    </a:p>
                  </a:txBody>
                  <a:tcPr/>
                </a:tc>
              </a:tr>
              <a:tr h="9442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B2.1.01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Establishment &amp; integration of State WRIS with India WRIS: State specific developments.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</a:t>
                      </a:r>
                      <a:endParaRPr lang="en-IN" sz="2000" dirty="0"/>
                    </a:p>
                  </a:txBody>
                  <a:tcPr anchor="ctr"/>
                </a:tc>
              </a:tr>
              <a:tr h="679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C1.1.01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Cauvery River basin Planning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</a:t>
                      </a:r>
                      <a:endParaRPr lang="en-IN" sz="2000" dirty="0"/>
                    </a:p>
                  </a:txBody>
                  <a:tcPr anchor="ctr"/>
                </a:tc>
              </a:tr>
              <a:tr h="9414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N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C1.1.02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IWRM Plan for Krishna &amp; Godavari basin through e-water source by extending existing systems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</a:t>
                      </a:r>
                      <a:endParaRPr lang="en-IN" sz="2000" dirty="0"/>
                    </a:p>
                  </a:txBody>
                  <a:tcPr anchor="ctr"/>
                </a:tc>
              </a:tr>
              <a:tr h="963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C1.1.03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&amp; Integration of Micro IWRM Plan for Krishna &amp; Godavari basin.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</a:t>
                      </a:r>
                      <a:endParaRPr lang="en-IN" sz="2000" dirty="0"/>
                    </a:p>
                  </a:txBody>
                  <a:tcPr anchor="ctr"/>
                </a:tc>
              </a:tr>
              <a:tr h="10026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C2.3.01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PDS for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Bathymetric studies for Reservoir Sedimentation in four reservoirs.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IN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634009" y="135802"/>
            <a:ext cx="10515600" cy="745588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    Major Procurement Items in PIP  </a:t>
            </a:r>
            <a:br>
              <a:rPr lang="en-IN" b="1" dirty="0" smtClean="0"/>
            </a:br>
            <a:r>
              <a:rPr lang="en-IN" b="1" dirty="0" smtClean="0"/>
              <a:t>…….</a:t>
            </a:r>
            <a:r>
              <a:rPr lang="en-IN" sz="2800" b="1" dirty="0" smtClean="0"/>
              <a:t>2/2</a:t>
            </a:r>
            <a:endParaRPr lang="en-IN" sz="2800" b="1" dirty="0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C259A8-A94D-4A92-8294-2E717F044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  <p:pic>
        <p:nvPicPr>
          <p:cNvPr id="5" name="Picture 4" descr="govt.png">
            <a:extLst>
              <a:ext uri="{FF2B5EF4-FFF2-40B4-BE49-F238E27FC236}">
                <a16:creationId xmlns="" xmlns:a16="http://schemas.microsoft.com/office/drawing/2014/main" id="{FB67CF51-9E81-4E11-8ED8-BB4011C0F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4265" y="149343"/>
            <a:ext cx="96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25E805-4240-44AE-9613-C7805C526DD9}"/>
              </a:ext>
            </a:extLst>
          </p:cNvPr>
          <p:cNvSpPr/>
          <p:nvPr/>
        </p:nvSpPr>
        <p:spPr>
          <a:xfrm>
            <a:off x="10669238" y="6332561"/>
            <a:ext cx="1665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 smtClean="0"/>
              <a:t>Major Procurement item in AWP 2016-17 </a:t>
            </a:r>
            <a:br>
              <a:rPr lang="en-IN" sz="4000" b="1" dirty="0" smtClean="0"/>
            </a:br>
            <a:r>
              <a:rPr lang="en-IN" sz="4000" b="1" dirty="0" smtClean="0"/>
              <a:t>and their Status.</a:t>
            </a:r>
            <a:endParaRPr lang="en-IN" sz="4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317479" cy="453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58"/>
                <a:gridCol w="1610308"/>
                <a:gridCol w="1980679"/>
                <a:gridCol w="1223835"/>
                <a:gridCol w="2012885"/>
                <a:gridCol w="2710114"/>
              </a:tblGrid>
              <a:tr h="52819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Sl.no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Item code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Item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Quantity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Amount in lakhs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Status</a:t>
                      </a:r>
                      <a:endParaRPr lang="en-IN" sz="2000" dirty="0"/>
                    </a:p>
                  </a:txBody>
                  <a:tcPr/>
                </a:tc>
              </a:tr>
              <a:tr h="69653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A3.4.02.01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Computers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Completed</a:t>
                      </a:r>
                      <a:endParaRPr lang="en-IN" sz="2000" dirty="0"/>
                    </a:p>
                  </a:txBody>
                  <a:tcPr/>
                </a:tc>
              </a:tr>
              <a:tr h="78020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A3.4.08.01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Printers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0.79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</a:tr>
              <a:tr h="78020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A3.4.09.01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UPS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3.90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</a:tr>
              <a:tr h="81934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D3.1.02.01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Vehicle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10.641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Completed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</a:tr>
              <a:tr h="93449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A1.3.01.01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Current Meters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21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8.415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Supply</a:t>
                      </a:r>
                      <a:r>
                        <a:rPr lang="en-IN" sz="2000" baseline="0" dirty="0" smtClean="0"/>
                        <a:t> is delayed due to implementation of GST.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D51BA01-3A6D-4E49-8C97-6868B30A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9DE7-F0C4-4CDF-9F2D-645853B856F9}" type="datetime1">
              <a:rPr lang="en-GB" smtClean="0"/>
              <a:pPr/>
              <a:t>14/08/2017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24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1416</Words>
  <Application>Microsoft Office PowerPoint</Application>
  <PresentationFormat>Custom</PresentationFormat>
  <Paragraphs>429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SPMU Creation</vt:lpstr>
      <vt:lpstr>Key personnel in Implementation of NHP in Karnataka        </vt:lpstr>
      <vt:lpstr>Details of SPMU</vt:lpstr>
      <vt:lpstr>Project Implementation Units</vt:lpstr>
      <vt:lpstr>Funds received &amp; Financial Progress</vt:lpstr>
      <vt:lpstr>          Major Procurement Items in PIP              …..1/2</vt:lpstr>
      <vt:lpstr>    Major Procurement Items in PIP   …….2/2</vt:lpstr>
      <vt:lpstr>Major Procurement item in AWP 2016-17  and their Status.</vt:lpstr>
      <vt:lpstr>Slide 10</vt:lpstr>
      <vt:lpstr>Major Procurement item in AWP 2017-18</vt:lpstr>
      <vt:lpstr>Slide 12</vt:lpstr>
      <vt:lpstr>Physical Progress</vt:lpstr>
      <vt:lpstr>Slide 14</vt:lpstr>
      <vt:lpstr>Status of Bid Document</vt:lpstr>
      <vt:lpstr>Purpose Driven Studies</vt:lpstr>
      <vt:lpstr>Status of PDS</vt:lpstr>
      <vt:lpstr>Status of Data Entry in E-SWIS</vt:lpstr>
      <vt:lpstr>Status of Hydromet Station- SW</vt:lpstr>
      <vt:lpstr>Status of State Karnataka WRIS</vt:lpstr>
      <vt:lpstr>Slide 21</vt:lpstr>
      <vt:lpstr>Status of Public Finance Management System(PFMS)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poo</dc:creator>
  <cp:lastModifiedBy>Admin1</cp:lastModifiedBy>
  <cp:revision>167</cp:revision>
  <cp:lastPrinted>2017-07-14T10:40:11Z</cp:lastPrinted>
  <dcterms:created xsi:type="dcterms:W3CDTF">2017-07-13T12:27:59Z</dcterms:created>
  <dcterms:modified xsi:type="dcterms:W3CDTF">2017-08-14T05:28:54Z</dcterms:modified>
</cp:coreProperties>
</file>